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1103" r:id="rId3"/>
    <p:sldId id="1104" r:id="rId4"/>
    <p:sldId id="1105" r:id="rId5"/>
    <p:sldId id="1106" r:id="rId6"/>
    <p:sldId id="1107" r:id="rId7"/>
    <p:sldId id="1108" r:id="rId8"/>
    <p:sldId id="1109" r:id="rId9"/>
    <p:sldId id="1110" r:id="rId10"/>
    <p:sldId id="1111" r:id="rId11"/>
    <p:sldId id="111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83FEA-4D9F-4564-BD28-2C6CF1D9A76C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3D4BB-4FB8-4279-8166-C0F20B7CAA2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619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51E02D-C4AA-10EF-3466-15864B4F3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756B5BD-F274-53FD-9F36-584EFF31F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5DC4D3-B04C-3007-06D6-AD2C4A557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7DD6C7-9EB9-5FBB-4909-41E1A9F21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6DDDF-42D9-A4AC-FDD0-26AD78574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687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AC1F0-EC06-4A67-C15A-1933BE862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2D356C-2B84-2233-0847-95B0616E4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8FA843-905E-783E-88CC-EBE250F15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BDA15DF-C614-CCF1-A84D-18228AC27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C7C59-FE28-D207-D640-84DA7378E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107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D69EEB1-7C3B-E796-1A0E-4544D44514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B26460-E55E-3A95-6B88-D6AD38C0B4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B961F7-3100-13D0-D6FA-2B3CC20C7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FCC0D3-7B7A-3EAA-2786-5FA7A2F54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4AAD47-6C91-DF7F-77B0-7B46BC97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68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B1F99E-ADB8-07BF-0A8E-2204A2EE8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187379-440B-3D45-00BC-8D961F9E39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210B19-3002-5CAC-B8E3-D7666922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422625-FE71-B4F4-88BC-49814CEE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03DB6E-0A27-37DC-DCCB-97FC7050E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50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CCC1D4-357D-F417-0523-91F7EC04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414BF5-E8A2-2B26-4F90-A9E02E503F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ADED52-72A6-0E85-785B-54BEC1703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07A3AA-2D7C-CF47-0133-4C7498231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DB8B8F-7C01-2419-45BD-31CEC684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292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E47524-9063-4E77-AC67-034AA156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C9844B-05B0-671E-C8D6-F78C72BD7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A1BEEA6-0CAF-A632-9D48-32D8B3E46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36297F5-0078-C80E-4DAD-1AE4396DA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0317A3-8305-7059-5CA1-52734C3C4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B6BD9D-80FE-7D97-8525-ABFEB00A0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97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42D76D-1381-AD39-9B57-335C57682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8971F7-6D77-740E-BA5B-1FC055EFD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EFF8D6-13E5-E714-ED42-3A54FF475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874DD3-B110-0F65-70E9-D94BC81DF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7EF2FEF-35E4-28D3-DDF5-932B6E3589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6685CBD-3508-2395-619F-1E72D1BE4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326237-B8F6-A0A1-82F5-B126B3E3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F043792-E722-E6BB-1BF6-6C9F2C79C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43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0BF792-BFE0-0E36-A23C-C18E3C70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834E8CF-89DA-3CA3-3F7F-6976234A1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0CB6B98-9A99-B158-B173-652D8017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0BBFEEB-784B-D189-627B-5A16A234B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52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E7B612-B9A3-ED55-9A9D-DB9B26ECC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621E9D-4F81-0796-FE9E-420565152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9CFE9B-5C57-8947-1C36-F57ACCD49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37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20D2E3-B4E2-FC10-E397-8192A5007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A46528-F871-ABA8-8565-8B6384889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688FA3-F667-8DA7-3FF0-C0454E3D2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7E20A9F-0178-444A-0CB2-2E35F820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541B3E9-3E6F-7DAE-A8E7-F18C8370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4EB0D2-40F4-9E39-5F8F-D33E28D6F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59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A29EC-288B-4BD3-BC6C-6C4FD55F2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D54187-6306-949A-928C-C49A5F895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EE57F1-E8F5-4F56-0D3B-037E9096B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79CDB7-64E6-A9EA-53DE-47CB8566B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CFA0910-8B17-FCFA-BD57-1993EC2DD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BE05A6-0BFE-67EA-D76B-4431DB89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61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6752661-0FE6-F5D1-D5AE-8DA5528D6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3F7D26-C1C7-55EE-5115-ADC00E26C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DED997-13C6-E298-7D4E-DC511F15A4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BB8CD9-25C2-44E9-B887-BDEFAF202B56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00B83C-47AF-C550-8186-6478E1128E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4FBC6-2D83-5CD8-AAF3-6F1F2C309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441578-2324-41D9-9062-9B5CBE5EE4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00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36771-DB93-9C02-3F0A-C06988C9D2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altLang="fr-FR" b="0" dirty="0"/>
              <a:t>Stéganographie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113A014-457B-257B-35CA-ABF3A18D50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818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Titre 1">
            <a:extLst>
              <a:ext uri="{FF2B5EF4-FFF2-40B4-BE49-F238E27FC236}">
                <a16:creationId xmlns:a16="http://schemas.microsoft.com/office/drawing/2014/main" id="{B7328015-C0DF-FECB-E909-DF96CC48F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Domaines d’application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212115-373B-8617-FF0E-F0596F234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fr-FR" dirty="0"/>
              <a:t>Utilisation de la </a:t>
            </a:r>
            <a:r>
              <a:rPr lang="fr-FR" dirty="0" err="1"/>
              <a:t>stéganograghie</a:t>
            </a:r>
            <a:endParaRPr lang="fr-FR" dirty="0"/>
          </a:p>
          <a:p>
            <a:pPr lvl="1">
              <a:defRPr/>
            </a:pPr>
            <a:r>
              <a:rPr lang="fr-FR" dirty="0"/>
              <a:t>Cacher des informations secrètes</a:t>
            </a:r>
          </a:p>
          <a:p>
            <a:pPr lvl="1">
              <a:defRPr/>
            </a:pPr>
            <a:r>
              <a:rPr lang="fr-FR" dirty="0" err="1"/>
              <a:t>Watermarking</a:t>
            </a:r>
            <a:endParaRPr lang="fr-FR" dirty="0"/>
          </a:p>
          <a:p>
            <a:pPr lvl="2">
              <a:defRPr/>
            </a:pPr>
            <a:r>
              <a:rPr lang="fr-FR" dirty="0"/>
              <a:t>Fortement utilisé dans l’industrie</a:t>
            </a:r>
          </a:p>
          <a:p>
            <a:pPr lvl="2">
              <a:defRPr/>
            </a:pPr>
            <a:r>
              <a:rPr lang="fr-FR" dirty="0"/>
              <a:t>Cacher un copyright dans une image =&gt;  prouver l'originalité de l’image</a:t>
            </a:r>
          </a:p>
          <a:p>
            <a:pPr>
              <a:defRPr/>
            </a:pPr>
            <a:r>
              <a:rPr lang="fr-FR" dirty="0"/>
              <a:t>Détection de la </a:t>
            </a:r>
            <a:r>
              <a:rPr lang="fr-FR" dirty="0" err="1"/>
              <a:t>stéganographie</a:t>
            </a:r>
            <a:endParaRPr lang="fr-FR" dirty="0"/>
          </a:p>
          <a:p>
            <a:pPr lvl="1">
              <a:defRPr/>
            </a:pPr>
            <a:r>
              <a:rPr lang="fr-FR" dirty="0"/>
              <a:t>Recherche d'information : </a:t>
            </a:r>
            <a:r>
              <a:rPr lang="fr-FR" dirty="0" err="1"/>
              <a:t>steganalysis</a:t>
            </a:r>
            <a:endParaRPr lang="fr-FR" dirty="0"/>
          </a:p>
          <a:p>
            <a:pPr lvl="1">
              <a:defRPr/>
            </a:pPr>
            <a:r>
              <a:rPr lang="fr-FR" dirty="0"/>
              <a:t>Difficulté de la détection : comment l'information est cachée ?</a:t>
            </a:r>
          </a:p>
          <a:p>
            <a:pPr lvl="1">
              <a:defRPr/>
            </a:pPr>
            <a:r>
              <a:rPr lang="fr-FR" dirty="0"/>
              <a:t>Analyse mathématique et/ou statistique</a:t>
            </a:r>
          </a:p>
          <a:p>
            <a:pPr lvl="1">
              <a:defRPr/>
            </a:pPr>
            <a:r>
              <a:rPr lang="fr-FR" dirty="0"/>
              <a:t>Outil  : </a:t>
            </a:r>
            <a:r>
              <a:rPr lang="fr-FR" dirty="0" err="1"/>
              <a:t>stegdetect</a:t>
            </a:r>
            <a:r>
              <a:rPr lang="fr-FR" dirty="0"/>
              <a:t> </a:t>
            </a:r>
          </a:p>
          <a:p>
            <a:pPr marL="0" indent="0">
              <a:buNone/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>
            <a:extLst>
              <a:ext uri="{FF2B5EF4-FFF2-40B4-BE49-F238E27FC236}">
                <a16:creationId xmlns:a16="http://schemas.microsoft.com/office/drawing/2014/main" id="{103C935A-28B0-48F9-F261-B84BF8AA1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Plateformes et outils</a:t>
            </a:r>
          </a:p>
        </p:txBody>
      </p:sp>
      <p:sp>
        <p:nvSpPr>
          <p:cNvPr id="303107" name="Espace réservé du contenu 2">
            <a:extLst>
              <a:ext uri="{FF2B5EF4-FFF2-40B4-BE49-F238E27FC236}">
                <a16:creationId xmlns:a16="http://schemas.microsoft.com/office/drawing/2014/main" id="{7B221289-3F03-D0C3-808C-0446DAF9C4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/>
              <a:t>Nombreux logiciels de stéganographie sont disponibles</a:t>
            </a:r>
          </a:p>
          <a:p>
            <a:pPr lvl="1"/>
            <a:r>
              <a:rPr lang="fr-FR" altLang="fr-FR"/>
              <a:t>Windows</a:t>
            </a:r>
          </a:p>
          <a:p>
            <a:pPr lvl="2"/>
            <a:r>
              <a:rPr lang="fr-FR" altLang="fr-FR"/>
              <a:t>Steganos Privacy Suite 12</a:t>
            </a:r>
          </a:p>
          <a:p>
            <a:pPr lvl="2"/>
            <a:r>
              <a:rPr lang="fr-FR" altLang="fr-FR"/>
              <a:t>NeoByteSolution Invisible Secrets</a:t>
            </a:r>
          </a:p>
          <a:p>
            <a:pPr lvl="2"/>
            <a:r>
              <a:rPr lang="fr-FR" altLang="fr-FR"/>
              <a:t>WbStego4Open</a:t>
            </a:r>
          </a:p>
          <a:p>
            <a:pPr lvl="2"/>
            <a:r>
              <a:rPr lang="fr-FR" altLang="fr-FR"/>
              <a:t>Hermetic Systems Hermetic Stego</a:t>
            </a:r>
          </a:p>
          <a:p>
            <a:pPr lvl="1"/>
            <a:r>
              <a:rPr lang="fr-FR" altLang="fr-FR"/>
              <a:t>Linux</a:t>
            </a:r>
          </a:p>
          <a:p>
            <a:pPr lvl="2"/>
            <a:r>
              <a:rPr lang="fr-FR" altLang="fr-FR"/>
              <a:t>OutGuess 0.2</a:t>
            </a:r>
          </a:p>
          <a:p>
            <a:pPr lvl="2"/>
            <a:r>
              <a:rPr lang="fr-FR" altLang="fr-FR"/>
              <a:t>StegHide</a:t>
            </a:r>
          </a:p>
          <a:p>
            <a:pPr lvl="2"/>
            <a:r>
              <a:rPr lang="fr-FR" altLang="fr-FR"/>
              <a:t>WbStego4Open</a:t>
            </a:r>
          </a:p>
          <a:p>
            <a:endParaRPr lang="fr-FR" alt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Title 1">
            <a:extLst>
              <a:ext uri="{FF2B5EF4-FFF2-40B4-BE49-F238E27FC236}">
                <a16:creationId xmlns:a16="http://schemas.microsoft.com/office/drawing/2014/main" id="{D99CC1A5-7F0E-318F-F409-F6D871FEBC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altLang="fr-FR" b="0" dirty="0"/>
              <a:t>Stéganographie - motivation</a:t>
            </a:r>
          </a:p>
        </p:txBody>
      </p:sp>
      <p:sp>
        <p:nvSpPr>
          <p:cNvPr id="293891" name="Content Placeholder 2">
            <a:extLst>
              <a:ext uri="{FF2B5EF4-FFF2-40B4-BE49-F238E27FC236}">
                <a16:creationId xmlns:a16="http://schemas.microsoft.com/office/drawing/2014/main" id="{FAD521BA-6FCC-7908-63CD-5F1EC24957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002507"/>
            <a:ext cx="10515600" cy="4351338"/>
          </a:xfrm>
        </p:spPr>
        <p:txBody>
          <a:bodyPr/>
          <a:lstStyle/>
          <a:p>
            <a:r>
              <a:rPr lang="fr-FR" altLang="fr-FR" dirty="0"/>
              <a:t>Utilisation de la stéganographie par les terroristes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CFC69BB-F88D-38F8-5969-043B0E1FF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0726" y="1555750"/>
            <a:ext cx="5605463" cy="530225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10000"/>
              </a:spcBef>
              <a:spcAft>
                <a:spcPct val="0"/>
              </a:spcAft>
              <a:buChar char="•"/>
              <a:defRPr sz="30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1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•"/>
              <a:defRPr sz="2400">
                <a:solidFill>
                  <a:srgbClr val="9900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+mn-lt"/>
              </a:defRPr>
            </a:lvl9pPr>
          </a:lstStyle>
          <a:p>
            <a:pPr marL="0" indent="0">
              <a:buNone/>
              <a:tabLst>
                <a:tab pos="411692" algn="l"/>
              </a:tabLst>
              <a:defRPr/>
            </a:pPr>
            <a:r>
              <a:rPr lang="en-US" altLang="fr-FR" sz="1988" kern="0" dirty="0"/>
              <a:t>“Lately, al-Qaeda operatives have been sending hundreds of encrypted messages that have been hidden in files on digital photographs on the </a:t>
            </a:r>
            <a:r>
              <a:rPr lang="en-US" altLang="fr-FR" sz="1988" kern="0" dirty="0">
                <a:solidFill>
                  <a:srgbClr val="FF0000"/>
                </a:solidFill>
              </a:rPr>
              <a:t>auction site eBay.com</a:t>
            </a:r>
            <a:r>
              <a:rPr lang="en-US" altLang="fr-FR" sz="1988" kern="0" dirty="0"/>
              <a:t>….The volume of the messages has nearly doubled in the past month, indicating to some U.S. intelligence officials that al-Qaeda is planning another attack.”</a:t>
            </a:r>
          </a:p>
          <a:p>
            <a:pPr marL="0" indent="0">
              <a:buNone/>
              <a:tabLst>
                <a:tab pos="411692" algn="l"/>
              </a:tabLst>
              <a:defRPr/>
            </a:pPr>
            <a:r>
              <a:rPr lang="en-US" altLang="fr-FR" sz="1988" kern="0" dirty="0"/>
              <a:t>	- </a:t>
            </a:r>
            <a:r>
              <a:rPr lang="en-US" altLang="fr-FR" sz="1988" i="1" kern="0" dirty="0"/>
              <a:t>USA Today</a:t>
            </a:r>
            <a:r>
              <a:rPr lang="en-US" altLang="fr-FR" sz="1988" kern="0" dirty="0"/>
              <a:t>, 10 July 2002</a:t>
            </a:r>
          </a:p>
          <a:p>
            <a:pPr marL="0" indent="0">
              <a:buNone/>
              <a:tabLst>
                <a:tab pos="411692" algn="l"/>
              </a:tabLst>
              <a:defRPr/>
            </a:pPr>
            <a:endParaRPr lang="en-US" altLang="fr-FR" sz="1988" kern="0" dirty="0"/>
          </a:p>
          <a:p>
            <a:pPr marL="0" indent="0">
              <a:buNone/>
              <a:tabLst>
                <a:tab pos="411692" algn="l"/>
              </a:tabLst>
              <a:defRPr/>
            </a:pPr>
            <a:r>
              <a:rPr lang="en-US" altLang="fr-FR" sz="1988" kern="0" dirty="0"/>
              <a:t>“Authorities also are investigating information from detainees that suggests al Qaeda members -- and possibly even bin Laden -- are hiding messages inside </a:t>
            </a:r>
            <a:r>
              <a:rPr lang="en-US" altLang="fr-FR" sz="1988" kern="0" dirty="0">
                <a:solidFill>
                  <a:srgbClr val="FF0000"/>
                </a:solidFill>
              </a:rPr>
              <a:t>photographic files on pornographic Web sites.”</a:t>
            </a:r>
          </a:p>
          <a:p>
            <a:pPr marL="0" indent="0">
              <a:buNone/>
              <a:tabLst>
                <a:tab pos="411692" algn="l"/>
              </a:tabLst>
              <a:defRPr/>
            </a:pPr>
            <a:r>
              <a:rPr lang="en-US" altLang="fr-FR" sz="1988" kern="0" dirty="0"/>
              <a:t>	</a:t>
            </a:r>
            <a:r>
              <a:rPr lang="en-US" altLang="fr-FR" sz="1988" i="1" kern="0" dirty="0"/>
              <a:t>- CNN, </a:t>
            </a:r>
            <a:r>
              <a:rPr lang="en-US" altLang="fr-FR" sz="1988" kern="0" dirty="0"/>
              <a:t>23 July 2002</a:t>
            </a:r>
          </a:p>
        </p:txBody>
      </p:sp>
      <p:pic>
        <p:nvPicPr>
          <p:cNvPr id="293893" name="Picture 5">
            <a:extLst>
              <a:ext uri="{FF2B5EF4-FFF2-40B4-BE49-F238E27FC236}">
                <a16:creationId xmlns:a16="http://schemas.microsoft.com/office/drawing/2014/main" id="{2C903466-029E-A776-D40D-574D6C1E2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555751"/>
            <a:ext cx="2690812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4" name="Picture 6">
            <a:extLst>
              <a:ext uri="{FF2B5EF4-FFF2-40B4-BE49-F238E27FC236}">
                <a16:creationId xmlns:a16="http://schemas.microsoft.com/office/drawing/2014/main" id="{9E092B0C-B278-6486-33B9-D5EC968D9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64" y="3367088"/>
            <a:ext cx="2759075" cy="279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>
            <a:extLst>
              <a:ext uri="{FF2B5EF4-FFF2-40B4-BE49-F238E27FC236}">
                <a16:creationId xmlns:a16="http://schemas.microsoft.com/office/drawing/2014/main" id="{D40FB8AE-2828-7B92-67CF-42B2EF048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altLang="fr-FR" b="0" dirty="0"/>
              <a:t>La stéganographie  : qu'est-ce que c'est ?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5AE01999-EA74-D522-5337-9924D93D6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990601"/>
            <a:ext cx="8458200" cy="409416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fr-FR" altLang="fr-FR" sz="1800" dirty="0" err="1"/>
              <a:t>Stéganographie</a:t>
            </a:r>
            <a:endParaRPr lang="fr-FR" altLang="fr-FR" sz="1800" dirty="0"/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Art de dissimuler des données dans d'autres données</a:t>
            </a:r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Support : fichier texte, image, audio, vidéo, système de fichier, code source</a:t>
            </a:r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Ne rend pas un message inintelligible</a:t>
            </a:r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Utilisé pour garder secret le fait même de communiquer</a:t>
            </a:r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Existe depuis longtemps (avant l'invention de l'ordinateur)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fr-FR" altLang="fr-FR" sz="1800" dirty="0"/>
          </a:p>
          <a:p>
            <a:pPr lvl="1">
              <a:lnSpc>
                <a:spcPct val="80000"/>
              </a:lnSpc>
              <a:defRPr/>
            </a:pPr>
            <a:r>
              <a:rPr lang="fr-FR" altLang="fr-FR" sz="1800" dirty="0"/>
              <a:t>Plusieurs techniques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defRPr/>
            </a:pPr>
            <a:r>
              <a:rPr lang="fr-FR" altLang="fr-FR" sz="1600" dirty="0"/>
              <a:t>Utiliser un sous-ensemble de lettres ou de mots dans un messages plus long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defRPr/>
            </a:pPr>
            <a:r>
              <a:rPr lang="fr-FR" altLang="fr-FR" sz="1600" dirty="0"/>
              <a:t>Utiliser l’encre sympathique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defRPr/>
            </a:pPr>
            <a:r>
              <a:rPr lang="fr-FR" altLang="fr-FR" sz="1600" dirty="0"/>
              <a:t>Utiliser un pixel précis dans une séquence d’images vidéo…</a:t>
            </a:r>
          </a:p>
        </p:txBody>
      </p:sp>
      <p:pic>
        <p:nvPicPr>
          <p:cNvPr id="294916" name="Picture 4">
            <a:extLst>
              <a:ext uri="{FF2B5EF4-FFF2-40B4-BE49-F238E27FC236}">
                <a16:creationId xmlns:a16="http://schemas.microsoft.com/office/drawing/2014/main" id="{F572E6B8-EA0E-6673-26F0-5AAB34F90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4305301"/>
            <a:ext cx="1485900" cy="168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4917" name="Picture 5">
            <a:extLst>
              <a:ext uri="{FF2B5EF4-FFF2-40B4-BE49-F238E27FC236}">
                <a16:creationId xmlns:a16="http://schemas.microsoft.com/office/drawing/2014/main" id="{FA8B1E02-916F-41AC-95DC-E7A079B7F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8" y="5530850"/>
            <a:ext cx="239395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4918" name="Picture 6">
            <a:extLst>
              <a:ext uri="{FF2B5EF4-FFF2-40B4-BE49-F238E27FC236}">
                <a16:creationId xmlns:a16="http://schemas.microsoft.com/office/drawing/2014/main" id="{09FC749E-FFF8-5540-3C57-E4D191F25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39" y="4522788"/>
            <a:ext cx="237172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4919" name="Line 7">
            <a:extLst>
              <a:ext uri="{FF2B5EF4-FFF2-40B4-BE49-F238E27FC236}">
                <a16:creationId xmlns:a16="http://schemas.microsoft.com/office/drawing/2014/main" id="{6D5389AF-4713-B21D-75CA-60AA8CA0C75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0" y="50974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94920" name="Picture 8">
            <a:extLst>
              <a:ext uri="{FF2B5EF4-FFF2-40B4-BE49-F238E27FC236}">
                <a16:creationId xmlns:a16="http://schemas.microsoft.com/office/drawing/2014/main" id="{47439123-E816-B054-1FC9-F59709A67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4378326"/>
            <a:ext cx="1331913" cy="152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Title 1">
            <a:extLst>
              <a:ext uri="{FF2B5EF4-FFF2-40B4-BE49-F238E27FC236}">
                <a16:creationId xmlns:a16="http://schemas.microsoft.com/office/drawing/2014/main" id="{BD950788-8D52-632E-073B-53CECC9D6D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Stéganographie : propriétés et méthodes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84BFD-C051-5055-5FAC-D158641BE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fr-FR" dirty="0"/>
              <a:t>Propriétés de la </a:t>
            </a:r>
            <a:r>
              <a:rPr lang="fr-FR" dirty="0" err="1"/>
              <a:t>stéganographie</a:t>
            </a:r>
            <a:endParaRPr lang="fr-FR" dirty="0"/>
          </a:p>
          <a:p>
            <a:pPr lvl="1">
              <a:defRPr/>
            </a:pPr>
            <a:r>
              <a:rPr lang="fr-FR" dirty="0"/>
              <a:t>Robustesse : protection du secret même après compression</a:t>
            </a:r>
          </a:p>
          <a:p>
            <a:pPr lvl="1">
              <a:defRPr/>
            </a:pPr>
            <a:r>
              <a:rPr lang="fr-FR" dirty="0"/>
              <a:t>Invisibilité : pas de perturbation après insertion</a:t>
            </a:r>
          </a:p>
          <a:p>
            <a:pPr lvl="1">
              <a:defRPr/>
            </a:pPr>
            <a:r>
              <a:rPr lang="fr-FR" dirty="0"/>
              <a:t>Capacité : quantité à intégrer sans détérioration visible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Types de </a:t>
            </a:r>
            <a:r>
              <a:rPr lang="fr-FR" dirty="0" err="1"/>
              <a:t>stéganographie</a:t>
            </a:r>
            <a:r>
              <a:rPr lang="fr-FR" dirty="0"/>
              <a:t> :</a:t>
            </a:r>
          </a:p>
          <a:p>
            <a:pPr lvl="1">
              <a:defRPr/>
            </a:pPr>
            <a:r>
              <a:rPr lang="fr-FR" dirty="0"/>
              <a:t>Linguistique</a:t>
            </a:r>
          </a:p>
          <a:p>
            <a:pPr lvl="1">
              <a:defRPr/>
            </a:pPr>
            <a:r>
              <a:rPr lang="fr-FR" dirty="0"/>
              <a:t>Technique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Domaines d'insertion</a:t>
            </a:r>
          </a:p>
          <a:p>
            <a:pPr lvl="1">
              <a:defRPr/>
            </a:pPr>
            <a:r>
              <a:rPr lang="fr-FR" dirty="0"/>
              <a:t>Spatial</a:t>
            </a:r>
          </a:p>
          <a:p>
            <a:pPr lvl="2">
              <a:defRPr/>
            </a:pPr>
            <a:r>
              <a:rPr lang="fr-FR" dirty="0"/>
              <a:t>Cache l’info dans les bits de poids faibles des pixels de l'image</a:t>
            </a:r>
          </a:p>
          <a:p>
            <a:pPr lvl="2">
              <a:defRPr/>
            </a:pPr>
            <a:r>
              <a:rPr lang="fr-FR" dirty="0"/>
              <a:t>Peu </a:t>
            </a:r>
            <a:r>
              <a:rPr lang="fr-FR" dirty="0" err="1"/>
              <a:t>coûteu</a:t>
            </a:r>
            <a:r>
              <a:rPr lang="fr-FR" dirty="0"/>
              <a:t> en terme de temps de calcul</a:t>
            </a:r>
          </a:p>
          <a:p>
            <a:pPr lvl="2">
              <a:defRPr/>
            </a:pPr>
            <a:r>
              <a:rPr lang="fr-FR" dirty="0"/>
              <a:t>Last </a:t>
            </a:r>
            <a:r>
              <a:rPr lang="fr-FR" dirty="0" err="1"/>
              <a:t>Significant</a:t>
            </a:r>
            <a:r>
              <a:rPr lang="fr-FR" dirty="0"/>
              <a:t> Bit (LSB)</a:t>
            </a:r>
          </a:p>
          <a:p>
            <a:pPr lvl="2">
              <a:defRPr/>
            </a:pPr>
            <a:endParaRPr lang="fr-FR" dirty="0"/>
          </a:p>
          <a:p>
            <a:pPr lvl="1">
              <a:defRPr/>
            </a:pPr>
            <a:r>
              <a:rPr lang="fr-FR" dirty="0"/>
              <a:t>Fréquentiel</a:t>
            </a:r>
          </a:p>
          <a:p>
            <a:pPr lvl="2">
              <a:defRPr/>
            </a:pPr>
            <a:r>
              <a:rPr lang="fr-FR" dirty="0"/>
              <a:t>Cache l'information dans des zones moins sensibles à la compression, et aux traitements de l'image</a:t>
            </a:r>
          </a:p>
          <a:p>
            <a:pPr lvl="2">
              <a:defRPr/>
            </a:pPr>
            <a:r>
              <a:rPr lang="fr-FR" dirty="0"/>
              <a:t>DFT (Discret Fourier </a:t>
            </a:r>
            <a:r>
              <a:rPr lang="fr-FR" dirty="0" err="1"/>
              <a:t>Transform</a:t>
            </a:r>
            <a:r>
              <a:rPr lang="fr-FR" dirty="0"/>
              <a:t>)</a:t>
            </a:r>
          </a:p>
          <a:p>
            <a:pPr lvl="2">
              <a:defRPr/>
            </a:pPr>
            <a:r>
              <a:rPr lang="fr-FR" dirty="0"/>
              <a:t>DCT (Discret </a:t>
            </a:r>
            <a:r>
              <a:rPr lang="fr-FR" dirty="0" err="1"/>
              <a:t>Cosine</a:t>
            </a:r>
            <a:r>
              <a:rPr lang="fr-FR" dirty="0"/>
              <a:t> </a:t>
            </a:r>
            <a:r>
              <a:rPr lang="fr-FR" dirty="0" err="1"/>
              <a:t>Transform</a:t>
            </a:r>
            <a:r>
              <a:rPr lang="fr-FR" dirty="0"/>
              <a:t>)</a:t>
            </a:r>
          </a:p>
          <a:p>
            <a:pPr lvl="2">
              <a:defRPr/>
            </a:pPr>
            <a:r>
              <a:rPr lang="fr-FR" dirty="0"/>
              <a:t>DWT (Discret </a:t>
            </a:r>
            <a:r>
              <a:rPr lang="fr-FR" dirty="0" err="1"/>
              <a:t>Wavelet</a:t>
            </a:r>
            <a:r>
              <a:rPr lang="fr-FR" dirty="0"/>
              <a:t> </a:t>
            </a:r>
            <a:r>
              <a:rPr lang="fr-FR" dirty="0" err="1"/>
              <a:t>Transform</a:t>
            </a:r>
            <a:r>
              <a:rPr lang="fr-FR" dirty="0"/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Title 1">
            <a:extLst>
              <a:ext uri="{FF2B5EF4-FFF2-40B4-BE49-F238E27FC236}">
                <a16:creationId xmlns:a16="http://schemas.microsoft.com/office/drawing/2014/main" id="{9C50338B-8AF9-1BD0-8F3E-84B75D7DB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Rappels sur l’image en informatique</a:t>
            </a:r>
          </a:p>
        </p:txBody>
      </p:sp>
      <p:sp>
        <p:nvSpPr>
          <p:cNvPr id="296963" name="Content Placeholder 2">
            <a:extLst>
              <a:ext uri="{FF2B5EF4-FFF2-40B4-BE49-F238E27FC236}">
                <a16:creationId xmlns:a16="http://schemas.microsoft.com/office/drawing/2014/main" id="{608A2E2E-9FAF-EB46-5E38-8BEAF4F05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/>
              <a:t>Image informatique </a:t>
            </a:r>
          </a:p>
          <a:p>
            <a:pPr lvl="1"/>
            <a:r>
              <a:rPr lang="fr-FR" altLang="fr-FR"/>
              <a:t>Ensemble de points de couleurs différentes</a:t>
            </a:r>
          </a:p>
          <a:p>
            <a:pPr lvl="1"/>
            <a:r>
              <a:rPr lang="fr-FR" altLang="fr-FR"/>
              <a:t>Association point-couleur = pixel</a:t>
            </a:r>
          </a:p>
          <a:p>
            <a:pPr lvl="1"/>
            <a:r>
              <a:rPr lang="fr-FR" altLang="fr-FR"/>
              <a:t>Luminance = noir et blanc, clair et sombre</a:t>
            </a:r>
          </a:p>
          <a:p>
            <a:pPr lvl="1"/>
            <a:r>
              <a:rPr lang="fr-FR" altLang="fr-FR"/>
              <a:t>Chrominance = couleur</a:t>
            </a:r>
          </a:p>
          <a:p>
            <a:pPr lvl="1"/>
            <a:r>
              <a:rPr lang="fr-FR" altLang="fr-FR"/>
              <a:t>Informations sur luminance (paramètre Y) et la chrominance (I et Q) sont des combinaisons linéaires des intensités RGB</a:t>
            </a:r>
          </a:p>
          <a:p>
            <a:pPr lvl="2"/>
            <a:r>
              <a:rPr lang="pt-BR" altLang="fr-FR"/>
              <a:t>Y = 0.30 R + 0.59 G + 0.11 B </a:t>
            </a:r>
          </a:p>
          <a:p>
            <a:pPr lvl="2"/>
            <a:r>
              <a:rPr lang="pt-BR" altLang="fr-FR"/>
              <a:t>I = 0.60 R - 0.28 G - 0.32 B </a:t>
            </a:r>
          </a:p>
          <a:p>
            <a:pPr lvl="2"/>
            <a:r>
              <a:rPr lang="pt-BR" altLang="fr-FR"/>
              <a:t>Q = 0.21 R - 0.52 G + 0.31 B</a:t>
            </a:r>
            <a:endParaRPr lang="fr-FR" alt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>
            <a:extLst>
              <a:ext uri="{FF2B5EF4-FFF2-40B4-BE49-F238E27FC236}">
                <a16:creationId xmlns:a16="http://schemas.microsoft.com/office/drawing/2014/main" id="{BE1A184F-F922-7296-1E3F-45C4C1935D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La stéganographie  : qu'est-ce que c'est ?</a:t>
            </a:r>
          </a:p>
        </p:txBody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4FF35E1C-760C-DA4E-DDA2-16E96CA7A7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r-FR" altLang="fr-FR" sz="2000"/>
              <a:t>Dissimulation d'information dans une image 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Documents "porteurs" sont généralement des images (BMP,GIF, videos, ...) ou des sons (WAV, ...)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Information sensibles à cacher</a:t>
            </a:r>
          </a:p>
          <a:p>
            <a:pPr>
              <a:lnSpc>
                <a:spcPct val="90000"/>
              </a:lnSpc>
            </a:pPr>
            <a:r>
              <a:rPr lang="fr-FR" altLang="fr-FR" sz="2000"/>
              <a:t>Structure d'image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Composée de pixels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Un pixel est constitué de 3 octets </a:t>
            </a:r>
          </a:p>
          <a:p>
            <a:pPr lvl="2">
              <a:lnSpc>
                <a:spcPct val="90000"/>
              </a:lnSpc>
            </a:pPr>
            <a:r>
              <a:rPr lang="fr-FR" altLang="fr-FR" sz="1800"/>
              <a:t>un octet pour la composante rouge</a:t>
            </a:r>
          </a:p>
          <a:p>
            <a:pPr lvl="2">
              <a:lnSpc>
                <a:spcPct val="90000"/>
              </a:lnSpc>
            </a:pPr>
            <a:r>
              <a:rPr lang="fr-FR" altLang="fr-FR" sz="1800"/>
              <a:t>un octet pour la composante verte </a:t>
            </a:r>
          </a:p>
          <a:p>
            <a:pPr lvl="2">
              <a:lnSpc>
                <a:spcPct val="90000"/>
              </a:lnSpc>
            </a:pPr>
            <a:r>
              <a:rPr lang="fr-FR" altLang="fr-FR" sz="1800"/>
              <a:t>un octet pour la composante bleue. 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RVB (Rouge Vert Bleu) -&gt; 256*256*256 = 16777216 couleurs différentes, ce qui est largement plus que ne peut distinguer l'œil humain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Image de 800x600 pixels =  800x600x3 = 1440000 octets</a:t>
            </a:r>
          </a:p>
          <a:p>
            <a:pPr lvl="1">
              <a:lnSpc>
                <a:spcPct val="90000"/>
              </a:lnSpc>
            </a:pPr>
            <a:r>
              <a:rPr lang="fr-FR" altLang="fr-FR" sz="2000"/>
              <a:t>On peut stocker une autre image ou un texte dans les bits de chaque octet de couleur</a:t>
            </a:r>
          </a:p>
        </p:txBody>
      </p:sp>
      <p:pic>
        <p:nvPicPr>
          <p:cNvPr id="297988" name="Picture 4">
            <a:extLst>
              <a:ext uri="{FF2B5EF4-FFF2-40B4-BE49-F238E27FC236}">
                <a16:creationId xmlns:a16="http://schemas.microsoft.com/office/drawing/2014/main" id="{05909C70-5B43-33D5-68C2-3F35EF853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754189"/>
            <a:ext cx="3433763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>
            <a:extLst>
              <a:ext uri="{FF2B5EF4-FFF2-40B4-BE49-F238E27FC236}">
                <a16:creationId xmlns:a16="http://schemas.microsoft.com/office/drawing/2014/main" id="{BD0A94D7-EFA1-A52A-1321-9F3A4ADCF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La stéganographie  : qu'est-ce que c'est ?</a:t>
            </a:r>
          </a:p>
        </p:txBody>
      </p:sp>
      <p:sp>
        <p:nvSpPr>
          <p:cNvPr id="299011" name="Rectangle 3">
            <a:extLst>
              <a:ext uri="{FF2B5EF4-FFF2-40B4-BE49-F238E27FC236}">
                <a16:creationId xmlns:a16="http://schemas.microsoft.com/office/drawing/2014/main" id="{6399FD12-37CA-7CC2-52E3-8BFDF3D28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chemeClr val="bg1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altLang="fr-FR" sz="2600"/>
              <a:t>Cacher l'information dans l'image : </a:t>
            </a:r>
          </a:p>
          <a:p>
            <a:pPr lvl="1">
              <a:lnSpc>
                <a:spcPct val="90000"/>
              </a:lnSpc>
            </a:pPr>
            <a:r>
              <a:rPr lang="fr-FR" altLang="fr-FR"/>
              <a:t>Utiliser un bit à chaque octet RVB qui compose chaque pixel de l'image</a:t>
            </a:r>
          </a:p>
          <a:p>
            <a:pPr lvl="1">
              <a:lnSpc>
                <a:spcPct val="90000"/>
              </a:lnSpc>
            </a:pPr>
            <a:r>
              <a:rPr lang="fr-FR" altLang="fr-FR"/>
              <a:t>En retirant 1 bit, on dégrade l'image, mais ce n'est pas visible à l'œil nu...</a:t>
            </a:r>
          </a:p>
          <a:p>
            <a:pPr lvl="1">
              <a:lnSpc>
                <a:spcPct val="90000"/>
              </a:lnSpc>
            </a:pPr>
            <a:r>
              <a:rPr lang="fr-FR" altLang="fr-FR"/>
              <a:t>on peut donc récupérer ce bit à chaque fois et l'utiliser pour stocker les données que l'on souhaite. </a:t>
            </a:r>
          </a:p>
          <a:p>
            <a:pPr lvl="1">
              <a:lnSpc>
                <a:spcPct val="90000"/>
              </a:lnSpc>
            </a:pPr>
            <a:r>
              <a:rPr lang="fr-FR" altLang="fr-FR"/>
              <a:t>Exemple</a:t>
            </a:r>
          </a:p>
          <a:p>
            <a:pPr lvl="2">
              <a:lnSpc>
                <a:spcPct val="90000"/>
              </a:lnSpc>
            </a:pPr>
            <a:r>
              <a:rPr lang="fr-FR" altLang="fr-FR"/>
              <a:t>Image 800x600 pixels permet de stocker une information de 180Koctets (800*600*3/8)</a:t>
            </a:r>
          </a:p>
          <a:p>
            <a:pPr lvl="2">
              <a:lnSpc>
                <a:spcPct val="90000"/>
              </a:lnSpc>
            </a:pPr>
            <a:r>
              <a:rPr lang="fr-FR" altLang="fr-FR"/>
              <a:t> Exemple : stocker un document Word a l'intérieur de l'image... </a:t>
            </a:r>
          </a:p>
          <a:p>
            <a:pPr lvl="1">
              <a:lnSpc>
                <a:spcPct val="90000"/>
              </a:lnSpc>
            </a:pPr>
            <a:r>
              <a:rPr lang="fr-FR" altLang="fr-FR"/>
              <a:t>Possibilité de dissimuler des informations dans d'autres formats d'images, des fichiers sonores, des vidéos, du flash, etc.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>
            <a:extLst>
              <a:ext uri="{FF2B5EF4-FFF2-40B4-BE49-F238E27FC236}">
                <a16:creationId xmlns:a16="http://schemas.microsoft.com/office/drawing/2014/main" id="{DD21FCCF-DBB1-CAB8-F73E-1D72A04FC2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La stéganographie  : qu'est-ce que c'est ?</a:t>
            </a:r>
          </a:p>
        </p:txBody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AFBF6DE5-2315-D6AE-6D37-DFCDDD0333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/>
              <a:t>Effet visuel de la modification des bits de poids faibles </a:t>
            </a:r>
          </a:p>
        </p:txBody>
      </p:sp>
      <p:pic>
        <p:nvPicPr>
          <p:cNvPr id="300036" name="Image 26">
            <a:extLst>
              <a:ext uri="{FF2B5EF4-FFF2-40B4-BE49-F238E27FC236}">
                <a16:creationId xmlns:a16="http://schemas.microsoft.com/office/drawing/2014/main" id="{302C948F-1238-0D74-816B-E06B77D26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1" y="2306638"/>
            <a:ext cx="7578725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>
            <a:extLst>
              <a:ext uri="{FF2B5EF4-FFF2-40B4-BE49-F238E27FC236}">
                <a16:creationId xmlns:a16="http://schemas.microsoft.com/office/drawing/2014/main" id="{DD2A3D71-7156-BEEC-100D-CE78C10C16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b="0"/>
              <a:t>La stéganographie  : qu'est-ce que c'est ?</a:t>
            </a:r>
          </a:p>
        </p:txBody>
      </p:sp>
      <p:sp>
        <p:nvSpPr>
          <p:cNvPr id="301059" name="Rectangle 3">
            <a:extLst>
              <a:ext uri="{FF2B5EF4-FFF2-40B4-BE49-F238E27FC236}">
                <a16:creationId xmlns:a16="http://schemas.microsoft.com/office/drawing/2014/main" id="{4CF51C01-1F85-183F-6AA3-97E3FDF73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503363"/>
            <a:ext cx="10515600" cy="4351338"/>
          </a:xfrm>
        </p:spPr>
        <p:txBody>
          <a:bodyPr/>
          <a:lstStyle/>
          <a:p>
            <a:r>
              <a:rPr lang="fr-FR" altLang="fr-FR" dirty="0"/>
              <a:t>Formats de fichier dans la stéganographique</a:t>
            </a:r>
          </a:p>
        </p:txBody>
      </p:sp>
      <p:pic>
        <p:nvPicPr>
          <p:cNvPr id="301060" name="Picture 4">
            <a:extLst>
              <a:ext uri="{FF2B5EF4-FFF2-40B4-BE49-F238E27FC236}">
                <a16:creationId xmlns:a16="http://schemas.microsoft.com/office/drawing/2014/main" id="{200DDA77-24C2-59F1-7380-99144E814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1" y="2022476"/>
            <a:ext cx="6348413" cy="383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1061" name="Rectangle 5">
            <a:extLst>
              <a:ext uri="{FF2B5EF4-FFF2-40B4-BE49-F238E27FC236}">
                <a16:creationId xmlns:a16="http://schemas.microsoft.com/office/drawing/2014/main" id="{0556B0FA-A6C7-FCC5-D79A-6AFF7B509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564" y="2420938"/>
            <a:ext cx="5303837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10000"/>
              </a:spcBef>
              <a:buChar char="•"/>
              <a:defRPr sz="3000">
                <a:solidFill>
                  <a:srgbClr val="00009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1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10000"/>
              </a:spcBef>
              <a:buChar char="•"/>
              <a:defRPr sz="2400">
                <a:solidFill>
                  <a:srgbClr val="99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1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10000"/>
              </a:spcBef>
              <a:buChar char="»"/>
              <a:defRPr sz="2000">
                <a:solidFill>
                  <a:srgbClr val="99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10000"/>
              </a:spcBef>
              <a:spcAft>
                <a:spcPct val="0"/>
              </a:spcAft>
              <a:buChar char="»"/>
              <a:defRPr sz="2000">
                <a:solidFill>
                  <a:srgbClr val="99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fr-FR" altLang="fr-FR" sz="2000">
                <a:solidFill>
                  <a:schemeClr val="tx1"/>
                </a:solidFill>
              </a:rPr>
              <a:t>Format le plus utilisé : BMP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fr-FR" altLang="fr-FR" sz="2000">
                <a:solidFill>
                  <a:schemeClr val="tx1"/>
                </a:solidFill>
              </a:rPr>
              <a:t>Formats d’image restent les plus utilisés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58AE1F1B4EAE41AA5D45FA89F23B30" ma:contentTypeVersion="11" ma:contentTypeDescription="Crée un document." ma:contentTypeScope="" ma:versionID="b0a3a84da7ee81ca15ed8cb03508ea86">
  <xsd:schema xmlns:xsd="http://www.w3.org/2001/XMLSchema" xmlns:xs="http://www.w3.org/2001/XMLSchema" xmlns:p="http://schemas.microsoft.com/office/2006/metadata/properties" xmlns:ns2="fb67cf06-de83-4dde-bdc8-c9d2555ecf99" xmlns:ns3="43c9300f-d713-4702-8cc8-fa8bdc3c40bd" targetNamespace="http://schemas.microsoft.com/office/2006/metadata/properties" ma:root="true" ma:fieldsID="6bd9d87a45fceed3fd3cabc7cdb13d33" ns2:_="" ns3:_="">
    <xsd:import namespace="fb67cf06-de83-4dde-bdc8-c9d2555ecf99"/>
    <xsd:import namespace="43c9300f-d713-4702-8cc8-fa8bdc3c40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67cf06-de83-4dde-bdc8-c9d2555ecf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3b972a7f-0ff5-4d06-af94-aff851ef5c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9300f-d713-4702-8cc8-fa8bdc3c40b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23897638-9776-4d47-817f-a1af06ed1d14}" ma:internalName="TaxCatchAll" ma:showField="CatchAllData" ma:web="43c9300f-d713-4702-8cc8-fa8bdc3c40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67cf06-de83-4dde-bdc8-c9d2555ecf99">
      <Terms xmlns="http://schemas.microsoft.com/office/infopath/2007/PartnerControls"/>
    </lcf76f155ced4ddcb4097134ff3c332f>
    <TaxCatchAll xmlns="43c9300f-d713-4702-8cc8-fa8bdc3c40bd" xsi:nil="true"/>
  </documentManagement>
</p:properties>
</file>

<file path=customXml/itemProps1.xml><?xml version="1.0" encoding="utf-8"?>
<ds:datastoreItem xmlns:ds="http://schemas.openxmlformats.org/officeDocument/2006/customXml" ds:itemID="{D8DC4000-687F-45BB-B3F9-0DB582367915}"/>
</file>

<file path=customXml/itemProps2.xml><?xml version="1.0" encoding="utf-8"?>
<ds:datastoreItem xmlns:ds="http://schemas.openxmlformats.org/officeDocument/2006/customXml" ds:itemID="{A2636343-8F1F-4198-93DA-10A81096105A}"/>
</file>

<file path=customXml/itemProps3.xml><?xml version="1.0" encoding="utf-8"?>
<ds:datastoreItem xmlns:ds="http://schemas.openxmlformats.org/officeDocument/2006/customXml" ds:itemID="{E7B5AFCA-5EF1-44E5-B4B2-72B33A2B795F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735</Words>
  <Application>Microsoft Office PowerPoint</Application>
  <PresentationFormat>Grand écran</PresentationFormat>
  <Paragraphs>101</Paragraphs>
  <Slides>11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Thème Office</vt:lpstr>
      <vt:lpstr>Stéganographie</vt:lpstr>
      <vt:lpstr>Stéganographie - motivation</vt:lpstr>
      <vt:lpstr>La stéganographie  : qu'est-ce que c'est ?</vt:lpstr>
      <vt:lpstr>Stéganographie : propriétés et méthodes</vt:lpstr>
      <vt:lpstr>Rappels sur l’image en informatique</vt:lpstr>
      <vt:lpstr>La stéganographie  : qu'est-ce que c'est ?</vt:lpstr>
      <vt:lpstr>La stéganographie  : qu'est-ce que c'est ?</vt:lpstr>
      <vt:lpstr>La stéganographie  : qu'est-ce que c'est ?</vt:lpstr>
      <vt:lpstr>La stéganographie  : qu'est-ce que c'est ?</vt:lpstr>
      <vt:lpstr>Domaines d’application</vt:lpstr>
      <vt:lpstr>Plateformes et outils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KAROUIT Abdelillah</dc:creator>
  <cp:lastModifiedBy>KAROUIT Abdelillah</cp:lastModifiedBy>
  <cp:revision>2</cp:revision>
  <dcterms:created xsi:type="dcterms:W3CDTF">2025-10-16T20:02:51Z</dcterms:created>
  <dcterms:modified xsi:type="dcterms:W3CDTF">2025-10-16T20:03:55Z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0x0101001558AE1F1B4EAE41AA5D45FA89F23B30</vt:lpwstr>
  </property>
</Properties>
</file>